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5"/>
  </p:notesMasterIdLst>
  <p:sldIdLst>
    <p:sldId id="266" r:id="rId2"/>
    <p:sldId id="284" r:id="rId3"/>
    <p:sldId id="286" r:id="rId4"/>
    <p:sldId id="285" r:id="rId5"/>
    <p:sldId id="287" r:id="rId6"/>
    <p:sldId id="288" r:id="rId7"/>
    <p:sldId id="289" r:id="rId8"/>
    <p:sldId id="290" r:id="rId9"/>
    <p:sldId id="291" r:id="rId10"/>
    <p:sldId id="292" r:id="rId11"/>
    <p:sldId id="293" r:id="rId12"/>
    <p:sldId id="294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10/10/2020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Hadoop Distributed </a:t>
            </a:r>
            <a:r>
              <a:rPr lang="en-US" smtClean="0"/>
              <a:t>File System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FileWrite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1959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3826" y="1481137"/>
            <a:ext cx="9267825" cy="4657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877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FileWrite</a:t>
            </a:r>
            <a:r>
              <a:rPr lang="en-US" dirty="0" smtClean="0"/>
              <a:t> - steps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AutoNum type="arabicParenR"/>
            </a:pPr>
            <a:r>
              <a:rPr lang="en-US" dirty="0" smtClean="0"/>
              <a:t>Client calls create() on </a:t>
            </a:r>
            <a:r>
              <a:rPr lang="en-US" dirty="0" err="1" smtClean="0"/>
              <a:t>DistributedFileSystem</a:t>
            </a:r>
            <a:r>
              <a:rPr lang="en-US" dirty="0" smtClean="0"/>
              <a:t> to create a file</a:t>
            </a:r>
          </a:p>
          <a:p>
            <a:pPr marL="342900" indent="-342900">
              <a:buAutoNum type="arabicParenR"/>
            </a:pPr>
            <a:r>
              <a:rPr lang="en-US" dirty="0" smtClean="0"/>
              <a:t>RPC call to </a:t>
            </a:r>
            <a:r>
              <a:rPr lang="en-US" dirty="0" err="1" smtClean="0"/>
              <a:t>NameNode</a:t>
            </a:r>
            <a:r>
              <a:rPr lang="en-US" dirty="0" smtClean="0"/>
              <a:t> happens through </a:t>
            </a:r>
            <a:r>
              <a:rPr lang="en-US" dirty="0" err="1" smtClean="0"/>
              <a:t>DistributedFileSystem</a:t>
            </a:r>
            <a:r>
              <a:rPr lang="en-US" dirty="0" smtClean="0"/>
              <a:t> to create new file. </a:t>
            </a:r>
            <a:r>
              <a:rPr lang="en-US" dirty="0" err="1" smtClean="0"/>
              <a:t>NameNode</a:t>
            </a:r>
            <a:r>
              <a:rPr lang="en-US" dirty="0" smtClean="0"/>
              <a:t> performs checks to create a new file. Initially, </a:t>
            </a:r>
            <a:r>
              <a:rPr lang="en-US" dirty="0" err="1" smtClean="0"/>
              <a:t>NameNode</a:t>
            </a:r>
            <a:r>
              <a:rPr lang="en-US" dirty="0" smtClean="0"/>
              <a:t> creates a file without associating any data blocks to the file. The </a:t>
            </a:r>
            <a:r>
              <a:rPr lang="en-US" dirty="0" err="1" smtClean="0"/>
              <a:t>DistributedFileSystem</a:t>
            </a:r>
            <a:r>
              <a:rPr lang="en-US" dirty="0" smtClean="0"/>
              <a:t> returns an </a:t>
            </a:r>
            <a:r>
              <a:rPr lang="en-US" dirty="0" err="1" smtClean="0"/>
              <a:t>FSDataOutputStream</a:t>
            </a:r>
            <a:r>
              <a:rPr lang="en-US" dirty="0" smtClean="0"/>
              <a:t> to client to perform write. </a:t>
            </a:r>
          </a:p>
          <a:p>
            <a:pPr marL="342900" indent="-342900">
              <a:buAutoNum type="arabicParenR"/>
            </a:pPr>
            <a:r>
              <a:rPr lang="en-US" dirty="0" smtClean="0"/>
              <a:t>As the client writes data, data is split into packets by </a:t>
            </a:r>
            <a:r>
              <a:rPr lang="en-US" dirty="0" err="1" smtClean="0"/>
              <a:t>FSDataOutputStream</a:t>
            </a:r>
            <a:r>
              <a:rPr lang="en-US" dirty="0" smtClean="0"/>
              <a:t>, which is then written to the internal queue. </a:t>
            </a:r>
            <a:r>
              <a:rPr lang="en-US" dirty="0" err="1" smtClean="0"/>
              <a:t>DataStreamer</a:t>
            </a:r>
            <a:r>
              <a:rPr lang="en-US" dirty="0" smtClean="0"/>
              <a:t> consumes the data queue. </a:t>
            </a:r>
            <a:r>
              <a:rPr lang="en-US" dirty="0" err="1" smtClean="0"/>
              <a:t>DataStreamer</a:t>
            </a:r>
            <a:r>
              <a:rPr lang="en-US" dirty="0" smtClean="0"/>
              <a:t> requests </a:t>
            </a:r>
            <a:r>
              <a:rPr lang="en-US" dirty="0" err="1" smtClean="0"/>
              <a:t>NameNode</a:t>
            </a:r>
            <a:r>
              <a:rPr lang="en-US" dirty="0" smtClean="0"/>
              <a:t> to allocate new blocks by selecting a list of suitable </a:t>
            </a:r>
            <a:r>
              <a:rPr lang="en-US" dirty="0" err="1" smtClean="0"/>
              <a:t>DataNodes</a:t>
            </a:r>
            <a:r>
              <a:rPr lang="en-US" dirty="0" smtClean="0"/>
              <a:t> to store replicas. This is pipeline. </a:t>
            </a:r>
          </a:p>
          <a:p>
            <a:pPr marL="342900" indent="-342900">
              <a:buAutoNum type="arabicParenR"/>
            </a:pPr>
            <a:r>
              <a:rPr lang="en-US" dirty="0" err="1" smtClean="0"/>
              <a:t>DataStreamer</a:t>
            </a:r>
            <a:r>
              <a:rPr lang="en-US" dirty="0" smtClean="0"/>
              <a:t> streams packets to first </a:t>
            </a:r>
            <a:r>
              <a:rPr lang="en-US" dirty="0" err="1" smtClean="0"/>
              <a:t>DataNode</a:t>
            </a:r>
            <a:r>
              <a:rPr lang="en-US" dirty="0" smtClean="0"/>
              <a:t> in the pipeline. It stores packet and forwards it to Second </a:t>
            </a:r>
            <a:r>
              <a:rPr lang="en-US" dirty="0" err="1" smtClean="0"/>
              <a:t>DataNode</a:t>
            </a:r>
            <a:r>
              <a:rPr lang="en-US" dirty="0" smtClean="0"/>
              <a:t> and then Second node transfer it to Third </a:t>
            </a:r>
            <a:r>
              <a:rPr lang="en-US" dirty="0" err="1" smtClean="0"/>
              <a:t>DataNode</a:t>
            </a:r>
            <a:r>
              <a:rPr lang="en-US" dirty="0" smtClean="0"/>
              <a:t>. </a:t>
            </a:r>
          </a:p>
          <a:p>
            <a:pPr marL="342900" indent="-342900">
              <a:buAutoNum type="arabicParenR"/>
            </a:pPr>
            <a:r>
              <a:rPr lang="en-US" dirty="0" err="1" smtClean="0"/>
              <a:t>FSDataOutputStream</a:t>
            </a:r>
            <a:r>
              <a:rPr lang="en-US" dirty="0" smtClean="0"/>
              <a:t> also manages a “</a:t>
            </a:r>
            <a:r>
              <a:rPr lang="en-US" dirty="0" err="1" smtClean="0"/>
              <a:t>Ack</a:t>
            </a:r>
            <a:r>
              <a:rPr lang="en-US" dirty="0" smtClean="0"/>
              <a:t> queue” of packets that are waiting for the acknowledgement by </a:t>
            </a:r>
            <a:r>
              <a:rPr lang="en-US" dirty="0" err="1" smtClean="0"/>
              <a:t>DataNodes</a:t>
            </a:r>
            <a:r>
              <a:rPr lang="en-US" dirty="0" smtClean="0"/>
              <a:t>. A packet is removed from the queue only if it is acknowledged by all the </a:t>
            </a:r>
            <a:r>
              <a:rPr lang="en-US" dirty="0" err="1" smtClean="0"/>
              <a:t>DataNodes</a:t>
            </a:r>
            <a:r>
              <a:rPr lang="en-US" dirty="0" smtClean="0"/>
              <a:t> in the pipeline</a:t>
            </a:r>
          </a:p>
          <a:p>
            <a:pPr marL="342900" indent="-342900">
              <a:buAutoNum type="arabicParenR"/>
            </a:pPr>
            <a:r>
              <a:rPr lang="en-US" dirty="0" smtClean="0"/>
              <a:t>When the client finishes writing to the file, it </a:t>
            </a:r>
            <a:r>
              <a:rPr lang="en-US" smtClean="0"/>
              <a:t>calls </a:t>
            </a:r>
            <a:r>
              <a:rPr lang="en-US" smtClean="0"/>
              <a:t>close</a:t>
            </a:r>
            <a:r>
              <a:rPr lang="en-US" smtClean="0"/>
              <a:t>() </a:t>
            </a:r>
            <a:r>
              <a:rPr lang="en-US" dirty="0" smtClean="0"/>
              <a:t>on the stream</a:t>
            </a:r>
          </a:p>
          <a:p>
            <a:pPr marL="342900" indent="-342900">
              <a:buAutoNum type="arabicParenR"/>
            </a:pPr>
            <a:r>
              <a:rPr lang="en-US" dirty="0" smtClean="0"/>
              <a:t>This flushes all the remaining packets to </a:t>
            </a:r>
            <a:r>
              <a:rPr lang="en-US" dirty="0" err="1" smtClean="0"/>
              <a:t>DataNode</a:t>
            </a:r>
            <a:r>
              <a:rPr lang="en-US" dirty="0" smtClean="0"/>
              <a:t> pipeline and waits for relevant acknowledgements before communicating the </a:t>
            </a:r>
            <a:r>
              <a:rPr lang="en-US" dirty="0" err="1" smtClean="0"/>
              <a:t>NameNode</a:t>
            </a:r>
            <a:r>
              <a:rPr lang="en-US" dirty="0" smtClean="0"/>
              <a:t> to inform the client that the creation of file is complete.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849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Replica Placement Strategy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 smtClean="0"/>
              <a:t>As per Hadoop replica placement strategy, </a:t>
            </a:r>
          </a:p>
          <a:p>
            <a:r>
              <a:rPr lang="en-US" dirty="0" smtClean="0"/>
              <a:t>First replica is placed on the same node as the client</a:t>
            </a:r>
          </a:p>
          <a:p>
            <a:r>
              <a:rPr lang="en-US" dirty="0" smtClean="0"/>
              <a:t>Second replica is placed on a node that is present on different rack</a:t>
            </a:r>
          </a:p>
          <a:p>
            <a:r>
              <a:rPr lang="en-US" dirty="0" smtClean="0"/>
              <a:t>Third replica is placed on same rack as second but on a different node</a:t>
            </a:r>
          </a:p>
          <a:p>
            <a:endParaRPr lang="en-US" dirty="0"/>
          </a:p>
          <a:p>
            <a:r>
              <a:rPr lang="en-US" dirty="0" smtClean="0"/>
              <a:t>Once the replica locations are set, pipeline is built</a:t>
            </a:r>
          </a:p>
          <a:p>
            <a:r>
              <a:rPr lang="en-US" dirty="0" smtClean="0"/>
              <a:t>Shows good reliability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3810000"/>
            <a:ext cx="4743450" cy="272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242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14400" y="1066800"/>
            <a:ext cx="7315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 :</a:t>
            </a:r>
          </a:p>
          <a:p>
            <a:r>
              <a:rPr lang="en-US" dirty="0" smtClean="0"/>
              <a:t>Big Data and Analytics by Acharya, </a:t>
            </a:r>
            <a:r>
              <a:rPr lang="en-US" dirty="0" err="1" smtClean="0"/>
              <a:t>Chellappan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HDFS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876799"/>
          </a:xfrm>
        </p:spPr>
        <p:txBody>
          <a:bodyPr/>
          <a:lstStyle/>
          <a:p>
            <a:r>
              <a:rPr lang="en-IN" dirty="0" smtClean="0"/>
              <a:t>Storage component of Hadoop</a:t>
            </a:r>
          </a:p>
          <a:p>
            <a:r>
              <a:rPr lang="en-IN" dirty="0" smtClean="0"/>
              <a:t>Distributed File system</a:t>
            </a:r>
          </a:p>
          <a:p>
            <a:r>
              <a:rPr lang="en-IN" dirty="0" smtClean="0"/>
              <a:t>Based on Google File system</a:t>
            </a:r>
          </a:p>
          <a:p>
            <a:r>
              <a:rPr lang="en-IN" dirty="0" smtClean="0"/>
              <a:t>Optimized for high throughput</a:t>
            </a:r>
          </a:p>
          <a:p>
            <a:r>
              <a:rPr lang="en-IN" dirty="0" smtClean="0"/>
              <a:t>Native replication available</a:t>
            </a:r>
          </a:p>
          <a:p>
            <a:r>
              <a:rPr lang="en-IN" dirty="0" smtClean="0"/>
              <a:t>Re-replicates the blocks if the node fails</a:t>
            </a:r>
          </a:p>
          <a:p>
            <a:r>
              <a:rPr lang="en-IN" dirty="0" smtClean="0"/>
              <a:t>Works better with the files with large size</a:t>
            </a:r>
          </a:p>
          <a:p>
            <a:r>
              <a:rPr lang="en-IN" dirty="0" smtClean="0"/>
              <a:t>Sits on top of native file system</a:t>
            </a:r>
          </a:p>
          <a:p>
            <a:endParaRPr lang="en-IN" dirty="0"/>
          </a:p>
          <a:p>
            <a:r>
              <a:rPr lang="en-IN" dirty="0" smtClean="0"/>
              <a:t>Block structured file </a:t>
            </a:r>
          </a:p>
          <a:p>
            <a:r>
              <a:rPr lang="en-IN" dirty="0" smtClean="0"/>
              <a:t>Default replication factor : 3</a:t>
            </a:r>
          </a:p>
          <a:p>
            <a:r>
              <a:rPr lang="en-IN" dirty="0" smtClean="0"/>
              <a:t>Default block size : </a:t>
            </a:r>
            <a:r>
              <a:rPr lang="en-IN" dirty="0" smtClean="0"/>
              <a:t>128MB (Hadoop 2 and 3) , 64MB(Hadoop 1)</a:t>
            </a:r>
            <a:endParaRPr lang="en-IN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1200" y="1764317"/>
            <a:ext cx="4076700" cy="2647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HDFS Architecture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724399"/>
          </a:xfrm>
        </p:spPr>
        <p:txBody>
          <a:bodyPr/>
          <a:lstStyle/>
          <a:p>
            <a:r>
              <a:rPr lang="en-IN" dirty="0" smtClean="0"/>
              <a:t>Client application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interacts with </a:t>
            </a:r>
            <a:r>
              <a:rPr lang="en-IN" dirty="0" err="1" smtClean="0"/>
              <a:t>NameNode</a:t>
            </a:r>
            <a:r>
              <a:rPr lang="en-IN" dirty="0" smtClean="0"/>
              <a:t> for metadata related activities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Interacts with </a:t>
            </a:r>
            <a:r>
              <a:rPr lang="en-IN" dirty="0" err="1" smtClean="0"/>
              <a:t>DataNode</a:t>
            </a:r>
            <a:r>
              <a:rPr lang="en-IN" dirty="0" smtClean="0"/>
              <a:t> to read and write files</a:t>
            </a:r>
          </a:p>
          <a:p>
            <a:r>
              <a:rPr lang="en-IN" dirty="0" err="1" smtClean="0"/>
              <a:t>DataNodes</a:t>
            </a:r>
            <a:r>
              <a:rPr lang="en-IN" dirty="0" smtClean="0"/>
              <a:t> interacts with each other for pipeline reads and writes. 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600" y="3124200"/>
            <a:ext cx="5462587" cy="3512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795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HDFS Daemons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/>
          </a:bodyPr>
          <a:lstStyle/>
          <a:p>
            <a:r>
              <a:rPr lang="en-IN" dirty="0" smtClean="0"/>
              <a:t>HDFS breaks a large file into pieces called chunks</a:t>
            </a:r>
          </a:p>
          <a:p>
            <a:r>
              <a:rPr lang="en-IN" dirty="0" smtClean="0"/>
              <a:t>Rack is collection of </a:t>
            </a:r>
            <a:r>
              <a:rPr lang="en-IN" dirty="0" err="1" smtClean="0"/>
              <a:t>DataNodes</a:t>
            </a:r>
            <a:r>
              <a:rPr lang="en-IN" dirty="0" smtClean="0"/>
              <a:t> within the cluster</a:t>
            </a:r>
          </a:p>
          <a:p>
            <a:endParaRPr lang="en-IN" dirty="0" smtClean="0"/>
          </a:p>
          <a:p>
            <a:r>
              <a:rPr lang="en-IN" dirty="0" err="1" smtClean="0"/>
              <a:t>NameNode</a:t>
            </a:r>
            <a:r>
              <a:rPr lang="en-IN" dirty="0" smtClean="0"/>
              <a:t>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Single </a:t>
            </a:r>
            <a:r>
              <a:rPr lang="en-IN" dirty="0" smtClean="0"/>
              <a:t>instance per cluster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uses </a:t>
            </a:r>
            <a:r>
              <a:rPr lang="en-IN" dirty="0" err="1" smtClean="0"/>
              <a:t>RackID</a:t>
            </a:r>
            <a:r>
              <a:rPr lang="en-IN" dirty="0" smtClean="0"/>
              <a:t> to identify </a:t>
            </a:r>
            <a:r>
              <a:rPr lang="en-IN" dirty="0" err="1" smtClean="0"/>
              <a:t>DataNodes</a:t>
            </a:r>
            <a:r>
              <a:rPr lang="en-IN" dirty="0" smtClean="0"/>
              <a:t> in the rack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Keeps tracks of blocks of file as its placed on various nodes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Manages file-related operations as read, write, create and delete</a:t>
            </a:r>
          </a:p>
          <a:p>
            <a:endParaRPr lang="en-IN" dirty="0" smtClean="0"/>
          </a:p>
          <a:p>
            <a:endParaRPr lang="en-IN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err="1" smtClean="0"/>
              <a:t>NameNode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87856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 smtClean="0"/>
              <a:t>NameNode</a:t>
            </a:r>
            <a:r>
              <a:rPr lang="en-IN" dirty="0" smtClean="0"/>
              <a:t> 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343399"/>
          </a:xfrm>
        </p:spPr>
        <p:txBody>
          <a:bodyPr>
            <a:normAutofit/>
          </a:bodyPr>
          <a:lstStyle/>
          <a:p>
            <a:r>
              <a:rPr lang="en-IN" dirty="0" smtClean="0"/>
              <a:t>Main </a:t>
            </a:r>
            <a:r>
              <a:rPr lang="en-IN" dirty="0"/>
              <a:t>task to manage HDFS Namespace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collection </a:t>
            </a:r>
            <a:r>
              <a:rPr lang="en-IN" dirty="0"/>
              <a:t>of files in the </a:t>
            </a:r>
            <a:r>
              <a:rPr lang="en-IN" dirty="0" smtClean="0"/>
              <a:t>cluster</a:t>
            </a:r>
            <a:endParaRPr lang="en-IN" dirty="0"/>
          </a:p>
          <a:p>
            <a:r>
              <a:rPr lang="en-IN" dirty="0"/>
              <a:t>Contains mapping of blocks to file, file properties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all </a:t>
            </a:r>
            <a:r>
              <a:rPr lang="en-IN" dirty="0"/>
              <a:t>stored in file called </a:t>
            </a:r>
            <a:r>
              <a:rPr lang="en-IN" dirty="0" err="1"/>
              <a:t>FsImage</a:t>
            </a:r>
            <a:endParaRPr lang="en-IN" dirty="0"/>
          </a:p>
          <a:p>
            <a:r>
              <a:rPr lang="en-IN" dirty="0" err="1" smtClean="0"/>
              <a:t>EditLog</a:t>
            </a:r>
            <a:r>
              <a:rPr lang="en-IN" dirty="0" smtClean="0"/>
              <a:t> </a:t>
            </a:r>
            <a:r>
              <a:rPr lang="en-IN" dirty="0"/>
              <a:t>(transaction log) </a:t>
            </a:r>
            <a:endParaRPr lang="en-IN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Used to </a:t>
            </a:r>
            <a:r>
              <a:rPr lang="en-IN" dirty="0"/>
              <a:t>record every transaction that happen to file system </a:t>
            </a:r>
            <a:r>
              <a:rPr lang="en-IN" dirty="0" smtClean="0"/>
              <a:t>metadata</a:t>
            </a:r>
          </a:p>
          <a:p>
            <a:endParaRPr lang="en-IN" dirty="0"/>
          </a:p>
          <a:p>
            <a:r>
              <a:rPr lang="en-IN" dirty="0"/>
              <a:t>When </a:t>
            </a:r>
            <a:r>
              <a:rPr lang="en-IN" dirty="0" err="1"/>
              <a:t>NameNode</a:t>
            </a:r>
            <a:r>
              <a:rPr lang="en-IN" dirty="0"/>
              <a:t> starts </a:t>
            </a:r>
            <a:r>
              <a:rPr lang="en-IN" dirty="0" smtClean="0"/>
              <a:t>up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it </a:t>
            </a:r>
            <a:r>
              <a:rPr lang="en-IN" dirty="0"/>
              <a:t>reads </a:t>
            </a:r>
            <a:r>
              <a:rPr lang="en-IN" dirty="0" err="1"/>
              <a:t>FsImage</a:t>
            </a:r>
            <a:r>
              <a:rPr lang="en-IN" dirty="0"/>
              <a:t> and </a:t>
            </a:r>
            <a:r>
              <a:rPr lang="en-IN" dirty="0" err="1"/>
              <a:t>EditLog</a:t>
            </a:r>
            <a:r>
              <a:rPr lang="en-IN" dirty="0"/>
              <a:t> from disk </a:t>
            </a:r>
            <a:endParaRPr lang="en-IN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applies </a:t>
            </a:r>
            <a:r>
              <a:rPr lang="en-IN" dirty="0"/>
              <a:t>all transactions from the </a:t>
            </a:r>
            <a:r>
              <a:rPr lang="en-IN" dirty="0" err="1"/>
              <a:t>EditLog</a:t>
            </a:r>
            <a:r>
              <a:rPr lang="en-IN" dirty="0"/>
              <a:t> to the in memory version of </a:t>
            </a:r>
            <a:r>
              <a:rPr lang="en-IN" dirty="0" err="1" smtClean="0"/>
              <a:t>FsImage</a:t>
            </a:r>
            <a:endParaRPr lang="en-IN" dirty="0"/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/>
              <a:t>Then flushes out new version of </a:t>
            </a:r>
            <a:r>
              <a:rPr lang="en-IN" dirty="0" err="1"/>
              <a:t>FsImage</a:t>
            </a:r>
            <a:r>
              <a:rPr lang="en-IN" dirty="0"/>
              <a:t> on disk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/>
              <a:t>Truncates the old </a:t>
            </a:r>
            <a:r>
              <a:rPr lang="en-IN" dirty="0" err="1"/>
              <a:t>EditLog</a:t>
            </a:r>
            <a:r>
              <a:rPr lang="en-IN" dirty="0"/>
              <a:t> as its changes are applied on the new </a:t>
            </a:r>
            <a:r>
              <a:rPr lang="en-IN" dirty="0" err="1"/>
              <a:t>FsImage</a:t>
            </a:r>
            <a:endParaRPr lang="en-IN" dirty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err="1"/>
              <a:t>NameNode</a:t>
            </a:r>
            <a:r>
              <a:rPr lang="en-IN" dirty="0"/>
              <a:t> working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17729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 smtClean="0"/>
              <a:t>DataNode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IN" dirty="0" smtClean="0"/>
              <a:t>Multiple </a:t>
            </a:r>
            <a:r>
              <a:rPr lang="en-IN" dirty="0" err="1" smtClean="0"/>
              <a:t>DataNodes</a:t>
            </a:r>
            <a:r>
              <a:rPr lang="en-IN" dirty="0" smtClean="0"/>
              <a:t> per cluster</a:t>
            </a:r>
          </a:p>
          <a:p>
            <a:r>
              <a:rPr lang="en-IN" dirty="0" smtClean="0"/>
              <a:t>During pipeline read and write , </a:t>
            </a:r>
            <a:r>
              <a:rPr lang="en-IN" dirty="0" err="1" smtClean="0"/>
              <a:t>DataNodes</a:t>
            </a:r>
            <a:r>
              <a:rPr lang="en-IN" dirty="0" smtClean="0"/>
              <a:t> communicates with each other</a:t>
            </a:r>
          </a:p>
          <a:p>
            <a:r>
              <a:rPr lang="en-IN" dirty="0" err="1" smtClean="0"/>
              <a:t>DataNode</a:t>
            </a:r>
            <a:r>
              <a:rPr lang="en-IN" dirty="0" smtClean="0"/>
              <a:t> continuously sends heartbeat to </a:t>
            </a:r>
            <a:r>
              <a:rPr lang="en-IN" dirty="0" err="1" smtClean="0"/>
              <a:t>NameNode</a:t>
            </a:r>
            <a:endParaRPr lang="en-IN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To ensure the connectivity with </a:t>
            </a:r>
            <a:r>
              <a:rPr lang="en-IN" dirty="0" err="1" smtClean="0"/>
              <a:t>NameNode</a:t>
            </a:r>
            <a:endParaRPr lang="en-IN" dirty="0" smtClean="0"/>
          </a:p>
          <a:p>
            <a:r>
              <a:rPr lang="en-IN" dirty="0" smtClean="0"/>
              <a:t>If no heartbeat message from </a:t>
            </a:r>
            <a:r>
              <a:rPr lang="en-IN" dirty="0" err="1" smtClean="0"/>
              <a:t>DataNode</a:t>
            </a:r>
            <a:r>
              <a:rPr lang="en-IN" dirty="0" smtClean="0"/>
              <a:t>, </a:t>
            </a:r>
            <a:r>
              <a:rPr lang="en-IN" dirty="0" err="1" smtClean="0"/>
              <a:t>NameNode</a:t>
            </a:r>
            <a:r>
              <a:rPr lang="en-IN" dirty="0" smtClean="0"/>
              <a:t> replicates that </a:t>
            </a:r>
            <a:r>
              <a:rPr lang="en-IN" dirty="0" err="1" smtClean="0"/>
              <a:t>DataNode</a:t>
            </a:r>
            <a:r>
              <a:rPr lang="en-IN" dirty="0" smtClean="0"/>
              <a:t> within the cluster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5200" y="3581400"/>
            <a:ext cx="4980476" cy="3089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328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Secondary </a:t>
            </a:r>
            <a:r>
              <a:rPr lang="en-IN" dirty="0" err="1" smtClean="0"/>
              <a:t>NameNode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267199"/>
          </a:xfrm>
        </p:spPr>
        <p:txBody>
          <a:bodyPr/>
          <a:lstStyle/>
          <a:p>
            <a:r>
              <a:rPr lang="en-IN" dirty="0" smtClean="0"/>
              <a:t>Takes a snapshot of HDFS metadata at intervals specified in Hadoop configuration </a:t>
            </a:r>
          </a:p>
          <a:p>
            <a:r>
              <a:rPr lang="en-IN" dirty="0" smtClean="0"/>
              <a:t>Better to separate out the </a:t>
            </a:r>
            <a:r>
              <a:rPr lang="en-IN" dirty="0" err="1" smtClean="0"/>
              <a:t>NameNode</a:t>
            </a:r>
            <a:r>
              <a:rPr lang="en-IN" dirty="0" smtClean="0"/>
              <a:t> and Secondary </a:t>
            </a:r>
            <a:r>
              <a:rPr lang="en-IN" dirty="0" err="1" smtClean="0"/>
              <a:t>NameNode</a:t>
            </a:r>
            <a:r>
              <a:rPr lang="en-IN" dirty="0" smtClean="0"/>
              <a:t>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as the memory requirements are same for both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en-IN" dirty="0" smtClean="0"/>
          </a:p>
          <a:p>
            <a:r>
              <a:rPr lang="en-IN" dirty="0" smtClean="0"/>
              <a:t>In the case of failure of </a:t>
            </a:r>
            <a:r>
              <a:rPr lang="en-IN" dirty="0" err="1" smtClean="0"/>
              <a:t>NameNode</a:t>
            </a:r>
            <a:r>
              <a:rPr lang="en-IN" dirty="0" smtClean="0"/>
              <a:t>,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The secondary </a:t>
            </a:r>
            <a:r>
              <a:rPr lang="en-IN" dirty="0" err="1" smtClean="0"/>
              <a:t>NameNode</a:t>
            </a:r>
            <a:r>
              <a:rPr lang="en-IN" dirty="0" smtClean="0"/>
              <a:t> can be configured manually to bring up the cluster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But it does not record any real-time changes that happen to the HDFS metadata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57795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 smtClean="0"/>
              <a:t>FileRead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750" y="1042987"/>
            <a:ext cx="9334500" cy="4772025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0508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 smtClean="0"/>
              <a:t>FileRead</a:t>
            </a:r>
            <a:r>
              <a:rPr lang="en-IN" dirty="0" smtClean="0"/>
              <a:t> - steps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95799"/>
          </a:xfrm>
        </p:spPr>
        <p:txBody>
          <a:bodyPr/>
          <a:lstStyle/>
          <a:p>
            <a:pPr marL="342900" indent="-342900">
              <a:buAutoNum type="arabicParenR"/>
            </a:pPr>
            <a:r>
              <a:rPr lang="en-IN" dirty="0" smtClean="0"/>
              <a:t>Client opens the file that it wishes to read from by calling open() on </a:t>
            </a:r>
            <a:r>
              <a:rPr lang="en-IN" dirty="0" err="1" smtClean="0"/>
              <a:t>DistributedFileSystem</a:t>
            </a:r>
            <a:endParaRPr lang="en-IN" dirty="0" smtClean="0"/>
          </a:p>
          <a:p>
            <a:pPr marL="342900" indent="-342900">
              <a:buAutoNum type="arabicParenR"/>
            </a:pPr>
            <a:r>
              <a:rPr lang="en-IN" dirty="0" err="1" smtClean="0"/>
              <a:t>DistributedFileSystem</a:t>
            </a:r>
            <a:r>
              <a:rPr lang="en-IN" dirty="0" smtClean="0"/>
              <a:t> communicates with </a:t>
            </a:r>
            <a:r>
              <a:rPr lang="en-IN" dirty="0" err="1" smtClean="0"/>
              <a:t>NameNode</a:t>
            </a:r>
            <a:r>
              <a:rPr lang="en-IN" dirty="0" smtClean="0"/>
              <a:t> to get location of data blocks. </a:t>
            </a:r>
            <a:r>
              <a:rPr lang="en-IN" dirty="0" err="1" smtClean="0"/>
              <a:t>NameNode</a:t>
            </a:r>
            <a:r>
              <a:rPr lang="en-IN" dirty="0" smtClean="0"/>
              <a:t> returns the addresses of </a:t>
            </a:r>
            <a:r>
              <a:rPr lang="en-IN" dirty="0" err="1" smtClean="0"/>
              <a:t>DataNodes</a:t>
            </a:r>
            <a:r>
              <a:rPr lang="en-IN" dirty="0" smtClean="0"/>
              <a:t> on which blocks are stored. </a:t>
            </a:r>
            <a:r>
              <a:rPr lang="en-IN" dirty="0" err="1" smtClean="0"/>
              <a:t>DistributedFileSystem</a:t>
            </a:r>
            <a:r>
              <a:rPr lang="en-IN" dirty="0" smtClean="0"/>
              <a:t> </a:t>
            </a:r>
            <a:r>
              <a:rPr lang="en-IN" dirty="0" smtClean="0"/>
              <a:t>returns </a:t>
            </a:r>
            <a:r>
              <a:rPr lang="en-IN" dirty="0" err="1" smtClean="0"/>
              <a:t>FSDataInputStream</a:t>
            </a:r>
            <a:r>
              <a:rPr lang="en-IN" dirty="0" smtClean="0"/>
              <a:t> to client to read from file.</a:t>
            </a:r>
          </a:p>
          <a:p>
            <a:pPr marL="342900" indent="-342900">
              <a:buAutoNum type="arabicParenR"/>
            </a:pPr>
            <a:r>
              <a:rPr lang="en-IN" dirty="0" smtClean="0"/>
              <a:t>Client then calls read() on the stream, which has addresses of </a:t>
            </a:r>
            <a:r>
              <a:rPr lang="en-IN" dirty="0" err="1" smtClean="0"/>
              <a:t>DataNodes</a:t>
            </a:r>
            <a:r>
              <a:rPr lang="en-IN" dirty="0" smtClean="0"/>
              <a:t> for first few blocks of file, connects to the closest </a:t>
            </a:r>
            <a:r>
              <a:rPr lang="en-IN" dirty="0" err="1" smtClean="0"/>
              <a:t>DataNode</a:t>
            </a:r>
            <a:r>
              <a:rPr lang="en-IN" dirty="0" smtClean="0"/>
              <a:t> for the first block in file</a:t>
            </a:r>
          </a:p>
          <a:p>
            <a:pPr marL="342900" indent="-342900">
              <a:buAutoNum type="arabicParenR"/>
            </a:pPr>
            <a:r>
              <a:rPr lang="en-IN" dirty="0" smtClean="0"/>
              <a:t>Client calls read() repeatedly to stream the data from </a:t>
            </a:r>
            <a:r>
              <a:rPr lang="en-IN" dirty="0" err="1" smtClean="0"/>
              <a:t>DataNode</a:t>
            </a:r>
            <a:endParaRPr lang="en-IN" dirty="0" smtClean="0"/>
          </a:p>
          <a:p>
            <a:pPr marL="342900" indent="-342900">
              <a:buAutoNum type="arabicParenR"/>
            </a:pPr>
            <a:r>
              <a:rPr lang="en-IN" dirty="0" smtClean="0"/>
              <a:t>When end of block is reached, stream closes the connection with </a:t>
            </a:r>
            <a:r>
              <a:rPr lang="en-IN" dirty="0" err="1" smtClean="0"/>
              <a:t>DataNode</a:t>
            </a:r>
            <a:r>
              <a:rPr lang="en-IN" dirty="0" smtClean="0"/>
              <a:t>. It repeats the steps to find the best </a:t>
            </a:r>
            <a:r>
              <a:rPr lang="en-IN" dirty="0" err="1" smtClean="0"/>
              <a:t>DataNode</a:t>
            </a:r>
            <a:r>
              <a:rPr lang="en-IN" dirty="0" smtClean="0"/>
              <a:t> for the next blocks. </a:t>
            </a:r>
          </a:p>
          <a:p>
            <a:pPr marL="342900" indent="-342900">
              <a:buAutoNum type="arabicParenR"/>
            </a:pPr>
            <a:r>
              <a:rPr lang="en-IN" dirty="0" smtClean="0"/>
              <a:t>When the client completes the reading of file, it calls close() on the stream to close the connection.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4926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3263</TotalTime>
  <Words>809</Words>
  <Application>Microsoft Office PowerPoint</Application>
  <PresentationFormat>Widescreen</PresentationFormat>
  <Paragraphs>87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Calibri</vt:lpstr>
      <vt:lpstr>Calibri Light</vt:lpstr>
      <vt:lpstr>Helvetica</vt:lpstr>
      <vt:lpstr>Helvetica Light</vt:lpstr>
      <vt:lpstr>Wingdings</vt:lpstr>
      <vt:lpstr>Office Theme</vt:lpstr>
      <vt:lpstr>Hadoop Distributed File System</vt:lpstr>
      <vt:lpstr>HDFS</vt:lpstr>
      <vt:lpstr>HDFS Architecture</vt:lpstr>
      <vt:lpstr>HDFS Daemons</vt:lpstr>
      <vt:lpstr>NameNode (2)</vt:lpstr>
      <vt:lpstr>DataNode</vt:lpstr>
      <vt:lpstr>Secondary NameNode</vt:lpstr>
      <vt:lpstr>FileRead</vt:lpstr>
      <vt:lpstr>FileRead - steps</vt:lpstr>
      <vt:lpstr>FileWrite</vt:lpstr>
      <vt:lpstr>FileWrite - steps</vt:lpstr>
      <vt:lpstr>Replica Placement Strategy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238</cp:revision>
  <dcterms:created xsi:type="dcterms:W3CDTF">2018-10-16T06:13:57Z</dcterms:created>
  <dcterms:modified xsi:type="dcterms:W3CDTF">2020-10-10T03:06:07Z</dcterms:modified>
</cp:coreProperties>
</file>

<file path=docProps/thumbnail.jpeg>
</file>